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344" r:id="rId3"/>
    <p:sldId id="353" r:id="rId4"/>
    <p:sldId id="361" r:id="rId5"/>
    <p:sldId id="362" r:id="rId6"/>
    <p:sldId id="363" r:id="rId7"/>
    <p:sldId id="367" r:id="rId8"/>
    <p:sldId id="364" r:id="rId9"/>
    <p:sldId id="368" r:id="rId10"/>
    <p:sldId id="365" r:id="rId11"/>
    <p:sldId id="370" r:id="rId12"/>
    <p:sldId id="366" r:id="rId13"/>
    <p:sldId id="357" r:id="rId14"/>
    <p:sldId id="359" r:id="rId15"/>
    <p:sldId id="345" r:id="rId16"/>
    <p:sldId id="346" r:id="rId17"/>
    <p:sldId id="360" r:id="rId18"/>
    <p:sldId id="347" r:id="rId19"/>
    <p:sldId id="349" r:id="rId20"/>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4660"/>
  </p:normalViewPr>
  <p:slideViewPr>
    <p:cSldViewPr>
      <p:cViewPr varScale="1">
        <p:scale>
          <a:sx n="85" d="100"/>
          <a:sy n="85" d="100"/>
        </p:scale>
        <p:origin x="11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085FA32-E80A-44DC-AA1A-5D834DB88CF4}" type="datetimeFigureOut">
              <a:rPr lang="tr-TR" smtClean="0"/>
              <a:pPr/>
              <a:t>23.12.2024</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EE8AAC5-AF71-4033-BF08-175A737A35FD}" type="slidenum">
              <a:rPr lang="tr-TR" smtClean="0"/>
              <a:pPr/>
              <a:t>‹#›</a:t>
            </a:fld>
            <a:endParaRPr lang="tr-TR"/>
          </a:p>
        </p:txBody>
      </p:sp>
    </p:spTree>
    <p:extLst>
      <p:ext uri="{BB962C8B-B14F-4D97-AF65-F5344CB8AC3E}">
        <p14:creationId xmlns:p14="http://schemas.microsoft.com/office/powerpoint/2010/main" val="759899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Slayt Görüntüsü Yer Tutucusu"/>
          <p:cNvSpPr>
            <a:spLocks noGrp="1" noRot="1" noChangeAspect="1" noTextEdit="1"/>
          </p:cNvSpPr>
          <p:nvPr>
            <p:ph type="sldImg"/>
          </p:nvPr>
        </p:nvSpPr>
        <p:spPr>
          <a:ln/>
        </p:spPr>
      </p:sp>
      <p:sp>
        <p:nvSpPr>
          <p:cNvPr id="6246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p>
        </p:txBody>
      </p:sp>
      <p:sp>
        <p:nvSpPr>
          <p:cNvPr id="6246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i="1">
                <a:solidFill>
                  <a:srgbClr val="CC0099"/>
                </a:solidFill>
                <a:latin typeface="Times New Roman" pitchFamily="18" charset="0"/>
              </a:defRPr>
            </a:lvl1pPr>
            <a:lvl2pPr marL="742950" indent="-285750" eaLnBrk="0" hangingPunct="0">
              <a:defRPr sz="4000" b="1" i="1">
                <a:solidFill>
                  <a:srgbClr val="CC0099"/>
                </a:solidFill>
                <a:latin typeface="Times New Roman" pitchFamily="18" charset="0"/>
              </a:defRPr>
            </a:lvl2pPr>
            <a:lvl3pPr marL="1143000" indent="-228600" eaLnBrk="0" hangingPunct="0">
              <a:defRPr sz="4000" b="1" i="1">
                <a:solidFill>
                  <a:srgbClr val="CC0099"/>
                </a:solidFill>
                <a:latin typeface="Times New Roman" pitchFamily="18" charset="0"/>
              </a:defRPr>
            </a:lvl3pPr>
            <a:lvl4pPr marL="1600200" indent="-228600" eaLnBrk="0" hangingPunct="0">
              <a:defRPr sz="4000" b="1" i="1">
                <a:solidFill>
                  <a:srgbClr val="CC0099"/>
                </a:solidFill>
                <a:latin typeface="Times New Roman" pitchFamily="18" charset="0"/>
              </a:defRPr>
            </a:lvl4pPr>
            <a:lvl5pPr marL="2057400" indent="-228600" eaLnBrk="0" hangingPunct="0">
              <a:defRPr sz="4000" b="1" i="1">
                <a:solidFill>
                  <a:srgbClr val="CC0099"/>
                </a:solidFill>
                <a:latin typeface="Times New Roman" pitchFamily="18" charset="0"/>
              </a:defRPr>
            </a:lvl5pPr>
            <a:lvl6pPr marL="2514600" indent="-228600" eaLnBrk="0" fontAlgn="base" hangingPunct="0">
              <a:spcBef>
                <a:spcPct val="0"/>
              </a:spcBef>
              <a:spcAft>
                <a:spcPct val="0"/>
              </a:spcAft>
              <a:defRPr sz="4000" b="1" i="1">
                <a:solidFill>
                  <a:srgbClr val="CC0099"/>
                </a:solidFill>
                <a:latin typeface="Times New Roman" pitchFamily="18" charset="0"/>
              </a:defRPr>
            </a:lvl6pPr>
            <a:lvl7pPr marL="2971800" indent="-228600" eaLnBrk="0" fontAlgn="base" hangingPunct="0">
              <a:spcBef>
                <a:spcPct val="0"/>
              </a:spcBef>
              <a:spcAft>
                <a:spcPct val="0"/>
              </a:spcAft>
              <a:defRPr sz="4000" b="1" i="1">
                <a:solidFill>
                  <a:srgbClr val="CC0099"/>
                </a:solidFill>
                <a:latin typeface="Times New Roman" pitchFamily="18" charset="0"/>
              </a:defRPr>
            </a:lvl7pPr>
            <a:lvl8pPr marL="3429000" indent="-228600" eaLnBrk="0" fontAlgn="base" hangingPunct="0">
              <a:spcBef>
                <a:spcPct val="0"/>
              </a:spcBef>
              <a:spcAft>
                <a:spcPct val="0"/>
              </a:spcAft>
              <a:defRPr sz="4000" b="1" i="1">
                <a:solidFill>
                  <a:srgbClr val="CC0099"/>
                </a:solidFill>
                <a:latin typeface="Times New Roman" pitchFamily="18" charset="0"/>
              </a:defRPr>
            </a:lvl8pPr>
            <a:lvl9pPr marL="3886200" indent="-228600" eaLnBrk="0" fontAlgn="base" hangingPunct="0">
              <a:spcBef>
                <a:spcPct val="0"/>
              </a:spcBef>
              <a:spcAft>
                <a:spcPct val="0"/>
              </a:spcAft>
              <a:defRPr sz="4000" b="1" i="1">
                <a:solidFill>
                  <a:srgbClr val="CC0099"/>
                </a:solidFill>
                <a:latin typeface="Times New Roman" pitchFamily="18" charset="0"/>
              </a:defRPr>
            </a:lvl9pPr>
          </a:lstStyle>
          <a:p>
            <a:pPr eaLnBrk="1" hangingPunct="1"/>
            <a:fld id="{1941CCB7-C86D-449C-8BCE-8A146285E3A6}" type="slidenum">
              <a:rPr lang="tr-TR" sz="1200" b="0" i="0" smtClean="0">
                <a:solidFill>
                  <a:schemeClr val="tx1"/>
                </a:solidFill>
              </a:rPr>
              <a:pPr eaLnBrk="1" hangingPunct="1"/>
              <a:t>15</a:t>
            </a:fld>
            <a:endParaRPr lang="tr-TR" sz="1200" b="0" i="0">
              <a:solidFill>
                <a:schemeClr val="tx1"/>
              </a:solidFill>
            </a:endParaRPr>
          </a:p>
        </p:txBody>
      </p:sp>
    </p:spTree>
    <p:extLst>
      <p:ext uri="{BB962C8B-B14F-4D97-AF65-F5344CB8AC3E}">
        <p14:creationId xmlns:p14="http://schemas.microsoft.com/office/powerpoint/2010/main" val="3181154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Slayt Görüntüsü Yer Tutucusu"/>
          <p:cNvSpPr>
            <a:spLocks noGrp="1" noRot="1" noChangeAspect="1" noTextEdit="1"/>
          </p:cNvSpPr>
          <p:nvPr>
            <p:ph type="sldImg"/>
          </p:nvPr>
        </p:nvSpPr>
        <p:spPr>
          <a:ln/>
        </p:spPr>
      </p:sp>
      <p:sp>
        <p:nvSpPr>
          <p:cNvPr id="6349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p>
        </p:txBody>
      </p:sp>
      <p:sp>
        <p:nvSpPr>
          <p:cNvPr id="6349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i="1">
                <a:solidFill>
                  <a:srgbClr val="CC0099"/>
                </a:solidFill>
                <a:latin typeface="Times New Roman" pitchFamily="18" charset="0"/>
              </a:defRPr>
            </a:lvl1pPr>
            <a:lvl2pPr marL="742950" indent="-285750" eaLnBrk="0" hangingPunct="0">
              <a:defRPr sz="4000" b="1" i="1">
                <a:solidFill>
                  <a:srgbClr val="CC0099"/>
                </a:solidFill>
                <a:latin typeface="Times New Roman" pitchFamily="18" charset="0"/>
              </a:defRPr>
            </a:lvl2pPr>
            <a:lvl3pPr marL="1143000" indent="-228600" eaLnBrk="0" hangingPunct="0">
              <a:defRPr sz="4000" b="1" i="1">
                <a:solidFill>
                  <a:srgbClr val="CC0099"/>
                </a:solidFill>
                <a:latin typeface="Times New Roman" pitchFamily="18" charset="0"/>
              </a:defRPr>
            </a:lvl3pPr>
            <a:lvl4pPr marL="1600200" indent="-228600" eaLnBrk="0" hangingPunct="0">
              <a:defRPr sz="4000" b="1" i="1">
                <a:solidFill>
                  <a:srgbClr val="CC0099"/>
                </a:solidFill>
                <a:latin typeface="Times New Roman" pitchFamily="18" charset="0"/>
              </a:defRPr>
            </a:lvl4pPr>
            <a:lvl5pPr marL="2057400" indent="-228600" eaLnBrk="0" hangingPunct="0">
              <a:defRPr sz="4000" b="1" i="1">
                <a:solidFill>
                  <a:srgbClr val="CC0099"/>
                </a:solidFill>
                <a:latin typeface="Times New Roman" pitchFamily="18" charset="0"/>
              </a:defRPr>
            </a:lvl5pPr>
            <a:lvl6pPr marL="2514600" indent="-228600" eaLnBrk="0" fontAlgn="base" hangingPunct="0">
              <a:spcBef>
                <a:spcPct val="0"/>
              </a:spcBef>
              <a:spcAft>
                <a:spcPct val="0"/>
              </a:spcAft>
              <a:defRPr sz="4000" b="1" i="1">
                <a:solidFill>
                  <a:srgbClr val="CC0099"/>
                </a:solidFill>
                <a:latin typeface="Times New Roman" pitchFamily="18" charset="0"/>
              </a:defRPr>
            </a:lvl6pPr>
            <a:lvl7pPr marL="2971800" indent="-228600" eaLnBrk="0" fontAlgn="base" hangingPunct="0">
              <a:spcBef>
                <a:spcPct val="0"/>
              </a:spcBef>
              <a:spcAft>
                <a:spcPct val="0"/>
              </a:spcAft>
              <a:defRPr sz="4000" b="1" i="1">
                <a:solidFill>
                  <a:srgbClr val="CC0099"/>
                </a:solidFill>
                <a:latin typeface="Times New Roman" pitchFamily="18" charset="0"/>
              </a:defRPr>
            </a:lvl7pPr>
            <a:lvl8pPr marL="3429000" indent="-228600" eaLnBrk="0" fontAlgn="base" hangingPunct="0">
              <a:spcBef>
                <a:spcPct val="0"/>
              </a:spcBef>
              <a:spcAft>
                <a:spcPct val="0"/>
              </a:spcAft>
              <a:defRPr sz="4000" b="1" i="1">
                <a:solidFill>
                  <a:srgbClr val="CC0099"/>
                </a:solidFill>
                <a:latin typeface="Times New Roman" pitchFamily="18" charset="0"/>
              </a:defRPr>
            </a:lvl8pPr>
            <a:lvl9pPr marL="3886200" indent="-228600" eaLnBrk="0" fontAlgn="base" hangingPunct="0">
              <a:spcBef>
                <a:spcPct val="0"/>
              </a:spcBef>
              <a:spcAft>
                <a:spcPct val="0"/>
              </a:spcAft>
              <a:defRPr sz="4000" b="1" i="1">
                <a:solidFill>
                  <a:srgbClr val="CC0099"/>
                </a:solidFill>
                <a:latin typeface="Times New Roman" pitchFamily="18" charset="0"/>
              </a:defRPr>
            </a:lvl9pPr>
          </a:lstStyle>
          <a:p>
            <a:pPr eaLnBrk="1" hangingPunct="1"/>
            <a:fld id="{28D337B7-2D1B-463A-BCD8-6FF25731FF89}" type="slidenum">
              <a:rPr lang="tr-TR" sz="1200" b="0" i="0" smtClean="0">
                <a:solidFill>
                  <a:schemeClr val="tx1"/>
                </a:solidFill>
              </a:rPr>
              <a:pPr eaLnBrk="1" hangingPunct="1"/>
              <a:t>16</a:t>
            </a:fld>
            <a:endParaRPr lang="tr-TR" sz="1200" b="0" i="0">
              <a:solidFill>
                <a:schemeClr val="tx1"/>
              </a:solidFill>
            </a:endParaRPr>
          </a:p>
        </p:txBody>
      </p:sp>
    </p:spTree>
    <p:extLst>
      <p:ext uri="{BB962C8B-B14F-4D97-AF65-F5344CB8AC3E}">
        <p14:creationId xmlns:p14="http://schemas.microsoft.com/office/powerpoint/2010/main" val="2534525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23720DD-5B6D-40BF-8493-A6B52D484E6B}" type="datetimeFigureOut">
              <a:rPr lang="tr-TR" smtClean="0"/>
              <a:pPr/>
              <a:t>23.12.2024</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pPr/>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23.12.2024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23.12.2024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23.12.2024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11" name="Title 10"/>
          <p:cNvSpPr>
            <a:spLocks noGrp="1"/>
          </p:cNvSpPr>
          <p:nvPr>
            <p:ph type="title"/>
          </p:nvPr>
        </p:nvSpPr>
        <p:spPr/>
        <p:txBody>
          <a:bodyPr/>
          <a:lstStyle/>
          <a:p>
            <a:r>
              <a:rPr lang="tr-TR"/>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pPr/>
              <a:t>23.12.2024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pPr/>
              <a:t>23.12.2024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pPr/>
              <a:t>23.12.2024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pPr/>
              <a:t>23.12.2024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pPr/>
              <a:t>23.12.2024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23.12.2024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23.12.2024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pPr/>
              <a:t>23.12.2024</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332656"/>
            <a:ext cx="8496944" cy="2787063"/>
          </a:xfrm>
        </p:spPr>
        <p:txBody>
          <a:bodyPr/>
          <a:lstStyle/>
          <a:p>
            <a:r>
              <a:rPr lang="tr-TR" sz="4400" dirty="0"/>
              <a:t>ERKEN YAŞTA EVLİLİK</a:t>
            </a:r>
          </a:p>
        </p:txBody>
      </p:sp>
      <p:pic>
        <p:nvPicPr>
          <p:cNvPr id="4" name="3 Resim" descr="slide0001_image004.jpg"/>
          <p:cNvPicPr>
            <a:picLocks noChangeAspect="1"/>
          </p:cNvPicPr>
          <p:nvPr/>
        </p:nvPicPr>
        <p:blipFill>
          <a:blip r:embed="rId2" cstate="print"/>
          <a:srcRect b="19118"/>
          <a:stretch>
            <a:fillRect/>
          </a:stretch>
        </p:blipFill>
        <p:spPr>
          <a:xfrm rot="8953833" flipV="1">
            <a:off x="6820979" y="727309"/>
            <a:ext cx="1330992" cy="1276173"/>
          </a:xfrm>
          <a:prstGeom prst="rect">
            <a:avLst/>
          </a:prstGeom>
        </p:spPr>
      </p:pic>
    </p:spTree>
    <p:extLst>
      <p:ext uri="{BB962C8B-B14F-4D97-AF65-F5344CB8AC3E}">
        <p14:creationId xmlns:p14="http://schemas.microsoft.com/office/powerpoint/2010/main" val="3365671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dirty="0">
                <a:solidFill>
                  <a:srgbClr val="FF0000"/>
                </a:solidFill>
              </a:rPr>
              <a:t>Ekonomik Nedenlerle Küçük Yaşta Evlenmişse;</a:t>
            </a:r>
            <a:br>
              <a:rPr lang="tr-TR" dirty="0">
                <a:solidFill>
                  <a:srgbClr val="FF0000"/>
                </a:solidFill>
              </a:rPr>
            </a:br>
            <a:r>
              <a:rPr lang="tr-TR" dirty="0"/>
              <a:t>*Adeta bir mal gibi satılıyor</a:t>
            </a:r>
            <a:br>
              <a:rPr lang="tr-TR" dirty="0"/>
            </a:br>
            <a:r>
              <a:rPr lang="tr-TR" dirty="0"/>
              <a:t>*Aile içinde hiçbir zaman söz hakkı olmuyor</a:t>
            </a:r>
            <a:br>
              <a:rPr lang="tr-TR" dirty="0"/>
            </a:br>
            <a:r>
              <a:rPr lang="tr-TR" dirty="0"/>
              <a:t>*Yalnızca verilen görevleri yapıyor</a:t>
            </a:r>
            <a:br>
              <a:rPr lang="tr-TR" dirty="0"/>
            </a:br>
            <a:r>
              <a:rPr lang="tr-TR" dirty="0"/>
              <a:t>*Cinselliğini hiçbir zaman yaşayamıyor</a:t>
            </a:r>
            <a:br>
              <a:rPr lang="tr-TR" dirty="0"/>
            </a:br>
            <a:r>
              <a:rPr lang="tr-TR" dirty="0"/>
              <a:t>*Çoğu kez evliliğinin ilk senesinde ilk, sonraki yıllarda diğer çocuklar oluyor, erken yıpranıyor, yaşlanıyor, hastalanıyor</a:t>
            </a:r>
          </a:p>
          <a:p>
            <a:r>
              <a:rPr lang="tr-TR" dirty="0">
                <a:solidFill>
                  <a:srgbClr val="FF0000"/>
                </a:solidFill>
              </a:rPr>
              <a:t> Psikolojik Sebeplerle Küçük Yaşta Evlenmişse;</a:t>
            </a:r>
            <a:br>
              <a:rPr lang="tr-TR" dirty="0">
                <a:solidFill>
                  <a:srgbClr val="FF0000"/>
                </a:solidFill>
              </a:rPr>
            </a:br>
            <a:r>
              <a:rPr lang="tr-TR" dirty="0"/>
              <a:t>*Kendini bir kul gibi hissediyor</a:t>
            </a:r>
            <a:br>
              <a:rPr lang="tr-TR" dirty="0"/>
            </a:br>
            <a:r>
              <a:rPr lang="tr-TR" dirty="0"/>
              <a:t>*Kaderine küsüyor</a:t>
            </a:r>
            <a:br>
              <a:rPr lang="tr-TR" dirty="0"/>
            </a:br>
            <a:r>
              <a:rPr lang="tr-TR" dirty="0"/>
              <a:t>*Ruhsal ve Bedensel gelişmeleri olumsuz etkileniyor</a:t>
            </a:r>
          </a:p>
          <a:p>
            <a:endParaRPr lang="tr-TR" dirty="0"/>
          </a:p>
        </p:txBody>
      </p:sp>
      <p:sp>
        <p:nvSpPr>
          <p:cNvPr id="2" name="Başlık 1"/>
          <p:cNvSpPr>
            <a:spLocks noGrp="1"/>
          </p:cNvSpPr>
          <p:nvPr>
            <p:ph type="title"/>
          </p:nvPr>
        </p:nvSpPr>
        <p:spPr>
          <a:xfrm>
            <a:off x="683568" y="620688"/>
            <a:ext cx="7756263" cy="1054250"/>
          </a:xfrm>
        </p:spPr>
        <p:txBody>
          <a:bodyPr/>
          <a:lstStyle/>
          <a:p>
            <a:r>
              <a:rPr lang="tr-TR" sz="4000" dirty="0"/>
              <a:t>Küçük yaşta evlilik pek çok soruna yol açıyor:</a:t>
            </a:r>
          </a:p>
        </p:txBody>
      </p:sp>
    </p:spTree>
    <p:extLst>
      <p:ext uri="{BB962C8B-B14F-4D97-AF65-F5344CB8AC3E}">
        <p14:creationId xmlns:p14="http://schemas.microsoft.com/office/powerpoint/2010/main" val="3241104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683568" y="764704"/>
            <a:ext cx="7756263" cy="1054250"/>
          </a:xfrm>
        </p:spPr>
        <p:txBody>
          <a:bodyPr/>
          <a:lstStyle/>
          <a:p>
            <a:r>
              <a:rPr lang="tr-TR" sz="3200" dirty="0">
                <a:solidFill>
                  <a:srgbClr val="FF0000"/>
                </a:solidFill>
              </a:rPr>
              <a:t>Sosyolojik Sebeplerle Küçük Yaşta Evlenmişse;</a:t>
            </a:r>
            <a:endParaRPr lang="tr-TR" sz="3200" dirty="0"/>
          </a:p>
        </p:txBody>
      </p:sp>
      <p:sp>
        <p:nvSpPr>
          <p:cNvPr id="2" name="İçerik Yer Tutucusu 1"/>
          <p:cNvSpPr>
            <a:spLocks noGrp="1"/>
          </p:cNvSpPr>
          <p:nvPr>
            <p:ph sz="quarter" idx="13"/>
          </p:nvPr>
        </p:nvSpPr>
        <p:spPr>
          <a:xfrm>
            <a:off x="685800" y="1988840"/>
            <a:ext cx="3803904" cy="4128496"/>
          </a:xfrm>
        </p:spPr>
        <p:txBody>
          <a:bodyPr>
            <a:normAutofit fontScale="70000" lnSpcReduction="20000"/>
          </a:bodyPr>
          <a:lstStyle/>
          <a:p>
            <a:pPr>
              <a:buNone/>
            </a:pPr>
            <a:endParaRPr lang="tr-TR" dirty="0"/>
          </a:p>
          <a:p>
            <a:r>
              <a:rPr lang="tr-TR" dirty="0"/>
              <a:t>Eğitim ve öğretimi yarıda kalıyor. Çoğu kez zorunlu eğitimi bile alamıyor</a:t>
            </a:r>
          </a:p>
          <a:p>
            <a:r>
              <a:rPr lang="tr-TR" dirty="0"/>
              <a:t>Sağlığı bozuluyor</a:t>
            </a:r>
          </a:p>
          <a:p>
            <a:r>
              <a:rPr lang="tr-TR" dirty="0"/>
              <a:t>Çoğu kez “adet” görmeden, hamile kalıyor. Kendisi çocuk olduğu halde çocuk büyütme yükümlülüğünü üstleniyor. Psikolojisi bozuluyor.</a:t>
            </a:r>
          </a:p>
          <a:p>
            <a:r>
              <a:rPr lang="tr-TR" dirty="0"/>
              <a:t>Erken Evlilik aile içinde şiddete muhatap olma riskini artırıyor.</a:t>
            </a:r>
          </a:p>
          <a:p>
            <a:r>
              <a:rPr lang="tr-TR" dirty="0"/>
              <a:t>Cinsel yolla bulaşan hastalıklara yakalanma olasılığı artıyor.</a:t>
            </a:r>
          </a:p>
          <a:p>
            <a:r>
              <a:rPr lang="tr-TR" dirty="0"/>
              <a:t>Erken yaşta hamile kalınca, çocuğun ölüm riski 3 kat artıyor.</a:t>
            </a:r>
          </a:p>
        </p:txBody>
      </p:sp>
      <p:pic>
        <p:nvPicPr>
          <p:cNvPr id="10243" name="Picture 3" descr="D:\2013 - 2014 dosyalar\kız çocukları eylem planı\seminer no 3 - çocuk istismarı\çocuk istismarı\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39" y="1988840"/>
            <a:ext cx="3816425" cy="3960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6666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652597060"/>
              </p:ext>
            </p:extLst>
          </p:nvPr>
        </p:nvGraphicFramePr>
        <p:xfrm>
          <a:off x="179512" y="260648"/>
          <a:ext cx="8856984" cy="6490644"/>
        </p:xfrm>
        <a:graphic>
          <a:graphicData uri="http://schemas.openxmlformats.org/drawingml/2006/table">
            <a:tbl>
              <a:tblPr>
                <a:tableStyleId>{5C22544A-7EE6-4342-B048-85BDC9FD1C3A}</a:tableStyleId>
              </a:tblPr>
              <a:tblGrid>
                <a:gridCol w="4428492">
                  <a:extLst>
                    <a:ext uri="{9D8B030D-6E8A-4147-A177-3AD203B41FA5}">
                      <a16:colId xmlns:a16="http://schemas.microsoft.com/office/drawing/2014/main" val="20000"/>
                    </a:ext>
                  </a:extLst>
                </a:gridCol>
                <a:gridCol w="4428492">
                  <a:extLst>
                    <a:ext uri="{9D8B030D-6E8A-4147-A177-3AD203B41FA5}">
                      <a16:colId xmlns:a16="http://schemas.microsoft.com/office/drawing/2014/main" val="20001"/>
                    </a:ext>
                  </a:extLst>
                </a:gridCol>
              </a:tblGrid>
              <a:tr h="277958">
                <a:tc gridSpan="2">
                  <a:txBody>
                    <a:bodyPr/>
                    <a:lstStyle/>
                    <a:p>
                      <a:pPr>
                        <a:lnSpc>
                          <a:spcPct val="115000"/>
                        </a:lnSpc>
                        <a:spcAft>
                          <a:spcPts val="1000"/>
                        </a:spcAft>
                      </a:pPr>
                      <a:r>
                        <a:rPr lang="tr-TR" sz="1400" b="1" dirty="0">
                          <a:solidFill>
                            <a:srgbClr val="FF0000"/>
                          </a:solidFill>
                          <a:effectLst/>
                        </a:rPr>
                        <a:t>ERGEN ANNELER VE BEBEKLERİNDE KARŞILAŞILAN TIBBİ VE PSİKOSOSYAL SORUNLAR (21- 23) </a:t>
                      </a:r>
                      <a:endParaRPr lang="tr-TR" sz="1600" b="1" dirty="0">
                        <a:solidFill>
                          <a:srgbClr val="FF0000"/>
                        </a:solidFill>
                        <a:effectLst/>
                        <a:latin typeface="Helvetica Bold Tr"/>
                        <a:ea typeface="Calibri"/>
                        <a:cs typeface="Times New Roman"/>
                      </a:endParaRPr>
                    </a:p>
                  </a:txBody>
                  <a:tcPr marL="68580" marR="68580" marT="0" marB="0"/>
                </a:tc>
                <a:tc hMerge="1">
                  <a:txBody>
                    <a:bodyPr/>
                    <a:lstStyle/>
                    <a:p>
                      <a:endParaRPr lang="tr-TR"/>
                    </a:p>
                  </a:txBody>
                  <a:tcPr/>
                </a:tc>
                <a:extLst>
                  <a:ext uri="{0D108BD9-81ED-4DB2-BD59-A6C34878D82A}">
                    <a16:rowId xmlns:a16="http://schemas.microsoft.com/office/drawing/2014/main" val="10000"/>
                  </a:ext>
                </a:extLst>
              </a:tr>
              <a:tr h="285858">
                <a:tc>
                  <a:txBody>
                    <a:bodyPr/>
                    <a:lstStyle/>
                    <a:p>
                      <a:pPr>
                        <a:lnSpc>
                          <a:spcPct val="115000"/>
                        </a:lnSpc>
                        <a:spcAft>
                          <a:spcPts val="1000"/>
                        </a:spcAft>
                      </a:pPr>
                      <a:r>
                        <a:rPr lang="tr-TR" sz="1800" b="1" dirty="0">
                          <a:solidFill>
                            <a:schemeClr val="accent1">
                              <a:lumMod val="50000"/>
                            </a:schemeClr>
                          </a:solidFill>
                          <a:effectLst/>
                        </a:rPr>
                        <a:t>Tıbbi </a:t>
                      </a:r>
                      <a:endParaRPr lang="tr-TR" sz="1800" b="1" dirty="0">
                        <a:solidFill>
                          <a:schemeClr val="accent1">
                            <a:lumMod val="50000"/>
                          </a:schemeClr>
                        </a:solidFill>
                        <a:effectLst/>
                        <a:latin typeface="Helvetica Bold Tr"/>
                        <a:ea typeface="Calibri"/>
                        <a:cs typeface="Times New Roman"/>
                      </a:endParaRPr>
                    </a:p>
                  </a:txBody>
                  <a:tcPr marL="68580" marR="68580" marT="0" marB="0">
                    <a:solidFill>
                      <a:srgbClr val="FFFF00"/>
                    </a:solidFill>
                  </a:tcPr>
                </a:tc>
                <a:tc>
                  <a:txBody>
                    <a:bodyPr/>
                    <a:lstStyle/>
                    <a:p>
                      <a:pPr>
                        <a:lnSpc>
                          <a:spcPct val="115000"/>
                        </a:lnSpc>
                        <a:spcAft>
                          <a:spcPts val="1000"/>
                        </a:spcAft>
                      </a:pPr>
                      <a:r>
                        <a:rPr lang="tr-TR" sz="1800" b="1" dirty="0" err="1">
                          <a:solidFill>
                            <a:schemeClr val="accent1">
                              <a:lumMod val="50000"/>
                            </a:schemeClr>
                          </a:solidFill>
                          <a:effectLst/>
                        </a:rPr>
                        <a:t>Psikososyal</a:t>
                      </a:r>
                      <a:r>
                        <a:rPr lang="tr-TR" sz="1800" b="1" dirty="0">
                          <a:solidFill>
                            <a:schemeClr val="accent1">
                              <a:lumMod val="50000"/>
                            </a:schemeClr>
                          </a:solidFill>
                          <a:effectLst/>
                        </a:rPr>
                        <a:t> </a:t>
                      </a:r>
                      <a:endParaRPr lang="tr-TR" sz="1800" b="1" dirty="0">
                        <a:solidFill>
                          <a:schemeClr val="accent1">
                            <a:lumMod val="50000"/>
                          </a:schemeClr>
                        </a:solidFill>
                        <a:effectLst/>
                        <a:latin typeface="Helvetica Bold Tr"/>
                        <a:ea typeface="Calibri"/>
                        <a:cs typeface="Times New Roman"/>
                      </a:endParaRPr>
                    </a:p>
                  </a:txBody>
                  <a:tcPr marL="68580" marR="68580" marT="0" marB="0">
                    <a:solidFill>
                      <a:schemeClr val="tx2">
                        <a:lumMod val="40000"/>
                        <a:lumOff val="60000"/>
                      </a:schemeClr>
                    </a:solidFill>
                  </a:tcPr>
                </a:tc>
                <a:extLst>
                  <a:ext uri="{0D108BD9-81ED-4DB2-BD59-A6C34878D82A}">
                    <a16:rowId xmlns:a16="http://schemas.microsoft.com/office/drawing/2014/main" val="10001"/>
                  </a:ext>
                </a:extLst>
              </a:tr>
              <a:tr h="3738340">
                <a:tc>
                  <a:txBody>
                    <a:bodyPr/>
                    <a:lstStyle/>
                    <a:p>
                      <a:pPr>
                        <a:lnSpc>
                          <a:spcPct val="115000"/>
                        </a:lnSpc>
                        <a:spcAft>
                          <a:spcPts val="200"/>
                        </a:spcAft>
                      </a:pPr>
                      <a:r>
                        <a:rPr lang="tr-TR" sz="1400" u="sng" dirty="0">
                          <a:solidFill>
                            <a:srgbClr val="FF0000"/>
                          </a:solidFill>
                          <a:effectLst/>
                        </a:rPr>
                        <a:t>Anneler </a:t>
                      </a:r>
                    </a:p>
                    <a:p>
                      <a:pPr>
                        <a:lnSpc>
                          <a:spcPct val="115000"/>
                        </a:lnSpc>
                        <a:spcAft>
                          <a:spcPts val="200"/>
                        </a:spcAft>
                      </a:pPr>
                      <a:r>
                        <a:rPr lang="tr-TR" sz="1400" dirty="0">
                          <a:effectLst/>
                        </a:rPr>
                        <a:t>Vücut ağırlığı artışının yetersiz olması </a:t>
                      </a:r>
                    </a:p>
                    <a:p>
                      <a:pPr>
                        <a:lnSpc>
                          <a:spcPct val="115000"/>
                        </a:lnSpc>
                        <a:spcAft>
                          <a:spcPts val="200"/>
                        </a:spcAft>
                      </a:pPr>
                      <a:r>
                        <a:rPr lang="tr-TR" sz="1400" dirty="0">
                          <a:effectLst/>
                        </a:rPr>
                        <a:t>Şişmanlık, vücut ağırlığında aşırı artış </a:t>
                      </a:r>
                    </a:p>
                    <a:p>
                      <a:pPr>
                        <a:lnSpc>
                          <a:spcPct val="115000"/>
                        </a:lnSpc>
                        <a:spcAft>
                          <a:spcPts val="200"/>
                        </a:spcAft>
                      </a:pPr>
                      <a:r>
                        <a:rPr lang="tr-TR" sz="1400" dirty="0">
                          <a:effectLst/>
                        </a:rPr>
                        <a:t>Anemi </a:t>
                      </a:r>
                    </a:p>
                    <a:p>
                      <a:pPr>
                        <a:lnSpc>
                          <a:spcPct val="115000"/>
                        </a:lnSpc>
                        <a:spcAft>
                          <a:spcPts val="200"/>
                        </a:spcAft>
                      </a:pPr>
                      <a:r>
                        <a:rPr lang="tr-TR" sz="1400" dirty="0">
                          <a:effectLst/>
                        </a:rPr>
                        <a:t>Cinsel yolla bulaşan enfeksiyonlar </a:t>
                      </a:r>
                    </a:p>
                    <a:p>
                      <a:pPr>
                        <a:lnSpc>
                          <a:spcPct val="115000"/>
                        </a:lnSpc>
                        <a:spcAft>
                          <a:spcPts val="200"/>
                        </a:spcAft>
                      </a:pPr>
                      <a:r>
                        <a:rPr lang="tr-TR" sz="1400" dirty="0">
                          <a:effectLst/>
                        </a:rPr>
                        <a:t>Ağır </a:t>
                      </a:r>
                      <a:r>
                        <a:rPr lang="tr-TR" sz="1400" dirty="0" err="1">
                          <a:effectLst/>
                        </a:rPr>
                        <a:t>hemorajiler</a:t>
                      </a:r>
                      <a:r>
                        <a:rPr lang="tr-TR" sz="1400" dirty="0">
                          <a:effectLst/>
                        </a:rPr>
                        <a:t> </a:t>
                      </a:r>
                    </a:p>
                    <a:p>
                      <a:pPr>
                        <a:lnSpc>
                          <a:spcPct val="115000"/>
                        </a:lnSpc>
                        <a:spcAft>
                          <a:spcPts val="200"/>
                        </a:spcAft>
                      </a:pPr>
                      <a:r>
                        <a:rPr lang="tr-TR" sz="1400" dirty="0">
                          <a:effectLst/>
                        </a:rPr>
                        <a:t>Doğum sonrası sorunlar </a:t>
                      </a:r>
                    </a:p>
                    <a:p>
                      <a:pPr>
                        <a:lnSpc>
                          <a:spcPct val="115000"/>
                        </a:lnSpc>
                        <a:spcAft>
                          <a:spcPts val="200"/>
                        </a:spcAft>
                      </a:pPr>
                      <a:r>
                        <a:rPr lang="tr-TR" sz="1400" dirty="0">
                          <a:effectLst/>
                        </a:rPr>
                        <a:t>Sık gebelik </a:t>
                      </a:r>
                    </a:p>
                    <a:p>
                      <a:pPr>
                        <a:lnSpc>
                          <a:spcPct val="115000"/>
                        </a:lnSpc>
                        <a:spcAft>
                          <a:spcPts val="200"/>
                        </a:spcAft>
                      </a:pPr>
                      <a:r>
                        <a:rPr lang="tr-TR" sz="1400" dirty="0">
                          <a:effectLst/>
                        </a:rPr>
                        <a:t>Genel iyilik hâlinin bozulması </a:t>
                      </a:r>
                    </a:p>
                    <a:p>
                      <a:pPr>
                        <a:lnSpc>
                          <a:spcPct val="115000"/>
                        </a:lnSpc>
                        <a:spcAft>
                          <a:spcPts val="200"/>
                        </a:spcAft>
                      </a:pPr>
                      <a:r>
                        <a:rPr lang="tr-TR" sz="1400" dirty="0">
                          <a:effectLst/>
                        </a:rPr>
                        <a:t>Anne ölümleri </a:t>
                      </a:r>
                      <a:endParaRPr lang="tr-TR" sz="1400" dirty="0">
                        <a:effectLst/>
                        <a:latin typeface="Helvetica Bold Tr"/>
                        <a:ea typeface="Calibri"/>
                        <a:cs typeface="Times New Roman"/>
                      </a:endParaRPr>
                    </a:p>
                  </a:txBody>
                  <a:tcPr marL="68580" marR="68580" marT="0" marB="0">
                    <a:solidFill>
                      <a:srgbClr val="FFFF00"/>
                    </a:solidFill>
                  </a:tcPr>
                </a:tc>
                <a:tc>
                  <a:txBody>
                    <a:bodyPr/>
                    <a:lstStyle/>
                    <a:p>
                      <a:pPr>
                        <a:lnSpc>
                          <a:spcPct val="115000"/>
                        </a:lnSpc>
                        <a:spcAft>
                          <a:spcPts val="200"/>
                        </a:spcAft>
                      </a:pPr>
                      <a:r>
                        <a:rPr lang="tr-TR" sz="1400" dirty="0">
                          <a:effectLst/>
                        </a:rPr>
                        <a:t>Öğretim kurumlarına devam etmeme </a:t>
                      </a:r>
                    </a:p>
                    <a:p>
                      <a:pPr>
                        <a:lnSpc>
                          <a:spcPct val="115000"/>
                        </a:lnSpc>
                        <a:spcAft>
                          <a:spcPts val="200"/>
                        </a:spcAft>
                      </a:pPr>
                      <a:r>
                        <a:rPr lang="tr-TR" sz="1400" dirty="0">
                          <a:effectLst/>
                        </a:rPr>
                        <a:t>Sosyal aktivitelerde sınırlılık </a:t>
                      </a:r>
                    </a:p>
                    <a:p>
                      <a:pPr>
                        <a:lnSpc>
                          <a:spcPct val="115000"/>
                        </a:lnSpc>
                        <a:spcAft>
                          <a:spcPts val="200"/>
                        </a:spcAft>
                      </a:pPr>
                      <a:r>
                        <a:rPr lang="tr-TR" sz="1400" dirty="0">
                          <a:effectLst/>
                        </a:rPr>
                        <a:t>İş fırsatlarının kaybı </a:t>
                      </a:r>
                    </a:p>
                    <a:p>
                      <a:pPr>
                        <a:lnSpc>
                          <a:spcPct val="115000"/>
                        </a:lnSpc>
                        <a:spcAft>
                          <a:spcPts val="200"/>
                        </a:spcAft>
                      </a:pPr>
                      <a:r>
                        <a:rPr lang="tr-TR" sz="1400" dirty="0">
                          <a:effectLst/>
                        </a:rPr>
                        <a:t>Yoksulluk </a:t>
                      </a:r>
                    </a:p>
                    <a:p>
                      <a:pPr>
                        <a:lnSpc>
                          <a:spcPct val="115000"/>
                        </a:lnSpc>
                        <a:spcAft>
                          <a:spcPts val="200"/>
                        </a:spcAft>
                      </a:pPr>
                      <a:r>
                        <a:rPr lang="tr-TR" sz="1400" dirty="0">
                          <a:effectLst/>
                        </a:rPr>
                        <a:t>Boşanma ve ayrılma </a:t>
                      </a:r>
                    </a:p>
                    <a:p>
                      <a:pPr>
                        <a:lnSpc>
                          <a:spcPct val="115000"/>
                        </a:lnSpc>
                        <a:spcAft>
                          <a:spcPts val="200"/>
                        </a:spcAft>
                      </a:pPr>
                      <a:r>
                        <a:rPr lang="tr-TR" sz="1400" dirty="0">
                          <a:effectLst/>
                        </a:rPr>
                        <a:t>Sosyal yalnızlık </a:t>
                      </a:r>
                    </a:p>
                    <a:p>
                      <a:pPr>
                        <a:lnSpc>
                          <a:spcPct val="115000"/>
                        </a:lnSpc>
                        <a:spcAft>
                          <a:spcPts val="200"/>
                        </a:spcAft>
                      </a:pPr>
                      <a:r>
                        <a:rPr lang="tr-TR" sz="1400" dirty="0">
                          <a:effectLst/>
                        </a:rPr>
                        <a:t>Stres/depresyon </a:t>
                      </a:r>
                    </a:p>
                    <a:p>
                      <a:pPr>
                        <a:lnSpc>
                          <a:spcPct val="115000"/>
                        </a:lnSpc>
                        <a:spcAft>
                          <a:spcPts val="200"/>
                        </a:spcAft>
                      </a:pPr>
                      <a:r>
                        <a:rPr lang="tr-TR" sz="1400" dirty="0">
                          <a:effectLst/>
                        </a:rPr>
                        <a:t>Madde kullanımı </a:t>
                      </a:r>
                    </a:p>
                    <a:p>
                      <a:pPr>
                        <a:lnSpc>
                          <a:spcPct val="115000"/>
                        </a:lnSpc>
                        <a:spcAft>
                          <a:spcPts val="200"/>
                        </a:spcAft>
                      </a:pPr>
                      <a:r>
                        <a:rPr lang="tr-TR" sz="1400" dirty="0">
                          <a:effectLst/>
                        </a:rPr>
                        <a:t>Sık gebelik</a:t>
                      </a:r>
                      <a:r>
                        <a:rPr lang="tr-TR" sz="1100" dirty="0">
                          <a:effectLst/>
                        </a:rPr>
                        <a:t> </a:t>
                      </a:r>
                      <a:endParaRPr lang="tr-TR" sz="1200" dirty="0">
                        <a:effectLst/>
                        <a:latin typeface="Helvetica Bold Tr"/>
                        <a:ea typeface="Calibri"/>
                        <a:cs typeface="Times New Roman"/>
                      </a:endParaRPr>
                    </a:p>
                  </a:txBody>
                  <a:tcPr marL="68580" marR="68580" marT="0" marB="0">
                    <a:solidFill>
                      <a:schemeClr val="tx2">
                        <a:lumMod val="40000"/>
                        <a:lumOff val="60000"/>
                      </a:schemeClr>
                    </a:solidFill>
                  </a:tcPr>
                </a:tc>
                <a:extLst>
                  <a:ext uri="{0D108BD9-81ED-4DB2-BD59-A6C34878D82A}">
                    <a16:rowId xmlns:a16="http://schemas.microsoft.com/office/drawing/2014/main" val="10002"/>
                  </a:ext>
                </a:extLst>
              </a:tr>
              <a:tr h="2178563">
                <a:tc>
                  <a:txBody>
                    <a:bodyPr/>
                    <a:lstStyle/>
                    <a:p>
                      <a:pPr>
                        <a:lnSpc>
                          <a:spcPct val="115000"/>
                        </a:lnSpc>
                        <a:spcAft>
                          <a:spcPts val="200"/>
                        </a:spcAft>
                      </a:pPr>
                      <a:r>
                        <a:rPr lang="tr-TR" sz="1400" u="sng" dirty="0">
                          <a:solidFill>
                            <a:srgbClr val="FF0000"/>
                          </a:solidFill>
                          <a:effectLst/>
                        </a:rPr>
                        <a:t>Bebekler</a:t>
                      </a:r>
                      <a:r>
                        <a:rPr lang="tr-TR" sz="1400" dirty="0">
                          <a:solidFill>
                            <a:srgbClr val="FF0000"/>
                          </a:solidFill>
                          <a:effectLst/>
                        </a:rPr>
                        <a:t> </a:t>
                      </a:r>
                    </a:p>
                    <a:p>
                      <a:pPr>
                        <a:lnSpc>
                          <a:spcPct val="115000"/>
                        </a:lnSpc>
                        <a:spcAft>
                          <a:spcPts val="200"/>
                        </a:spcAft>
                      </a:pPr>
                      <a:r>
                        <a:rPr lang="tr-TR" sz="1400" dirty="0">
                          <a:effectLst/>
                        </a:rPr>
                        <a:t>Düşük doğum ağırlığı </a:t>
                      </a:r>
                    </a:p>
                    <a:p>
                      <a:pPr>
                        <a:lnSpc>
                          <a:spcPct val="115000"/>
                        </a:lnSpc>
                        <a:spcAft>
                          <a:spcPts val="200"/>
                        </a:spcAft>
                      </a:pPr>
                      <a:r>
                        <a:rPr lang="tr-TR" sz="1400" dirty="0">
                          <a:effectLst/>
                        </a:rPr>
                        <a:t>Erken doğum </a:t>
                      </a:r>
                    </a:p>
                    <a:p>
                      <a:pPr>
                        <a:lnSpc>
                          <a:spcPct val="115000"/>
                        </a:lnSpc>
                        <a:spcAft>
                          <a:spcPts val="200"/>
                        </a:spcAft>
                      </a:pPr>
                      <a:r>
                        <a:rPr lang="tr-TR" sz="1400" dirty="0">
                          <a:effectLst/>
                        </a:rPr>
                        <a:t>Ani bebek ölümü sendromu </a:t>
                      </a:r>
                    </a:p>
                    <a:p>
                      <a:pPr>
                        <a:lnSpc>
                          <a:spcPct val="115000"/>
                        </a:lnSpc>
                        <a:spcAft>
                          <a:spcPts val="200"/>
                        </a:spcAft>
                      </a:pPr>
                      <a:r>
                        <a:rPr lang="tr-TR" sz="1400" dirty="0">
                          <a:effectLst/>
                        </a:rPr>
                        <a:t>Akut enfeksiyonlar </a:t>
                      </a:r>
                    </a:p>
                    <a:p>
                      <a:pPr>
                        <a:lnSpc>
                          <a:spcPct val="115000"/>
                        </a:lnSpc>
                        <a:spcAft>
                          <a:spcPts val="200"/>
                        </a:spcAft>
                      </a:pPr>
                      <a:r>
                        <a:rPr lang="tr-TR" sz="1400" dirty="0">
                          <a:effectLst/>
                        </a:rPr>
                        <a:t>Kazalar </a:t>
                      </a:r>
                    </a:p>
                    <a:p>
                      <a:pPr>
                        <a:lnSpc>
                          <a:spcPct val="115000"/>
                        </a:lnSpc>
                        <a:spcAft>
                          <a:spcPts val="200"/>
                        </a:spcAft>
                      </a:pPr>
                      <a:r>
                        <a:rPr lang="tr-TR" sz="1400" dirty="0">
                          <a:effectLst/>
                        </a:rPr>
                        <a:t>Bebek ölümleri </a:t>
                      </a:r>
                      <a:endParaRPr lang="tr-TR" sz="1400" dirty="0">
                        <a:effectLst/>
                        <a:latin typeface="Helvetica Bold Tr"/>
                        <a:ea typeface="Calibri"/>
                        <a:cs typeface="Times New Roman"/>
                      </a:endParaRPr>
                    </a:p>
                  </a:txBody>
                  <a:tcPr marL="68580" marR="68580" marT="0" marB="0">
                    <a:solidFill>
                      <a:srgbClr val="FFFF00"/>
                    </a:solidFill>
                  </a:tcPr>
                </a:tc>
                <a:tc>
                  <a:txBody>
                    <a:bodyPr/>
                    <a:lstStyle/>
                    <a:p>
                      <a:pPr>
                        <a:lnSpc>
                          <a:spcPct val="115000"/>
                        </a:lnSpc>
                        <a:spcAft>
                          <a:spcPts val="200"/>
                        </a:spcAft>
                      </a:pPr>
                      <a:r>
                        <a:rPr lang="tr-TR" sz="1400" dirty="0">
                          <a:effectLst/>
                        </a:rPr>
                        <a:t>Gelişme geriliği </a:t>
                      </a:r>
                    </a:p>
                    <a:p>
                      <a:pPr>
                        <a:lnSpc>
                          <a:spcPct val="115000"/>
                        </a:lnSpc>
                        <a:spcAft>
                          <a:spcPts val="200"/>
                        </a:spcAft>
                      </a:pPr>
                      <a:r>
                        <a:rPr lang="tr-TR" sz="1400" dirty="0">
                          <a:effectLst/>
                        </a:rPr>
                        <a:t>İstismar </a:t>
                      </a:r>
                    </a:p>
                    <a:p>
                      <a:pPr>
                        <a:lnSpc>
                          <a:spcPct val="115000"/>
                        </a:lnSpc>
                        <a:spcAft>
                          <a:spcPts val="200"/>
                        </a:spcAft>
                      </a:pPr>
                      <a:r>
                        <a:rPr lang="tr-TR" sz="1400" dirty="0">
                          <a:effectLst/>
                        </a:rPr>
                        <a:t>Davranış bozuklukları ve madde kullanımı </a:t>
                      </a:r>
                    </a:p>
                    <a:p>
                      <a:pPr>
                        <a:lnSpc>
                          <a:spcPct val="115000"/>
                        </a:lnSpc>
                        <a:spcAft>
                          <a:spcPts val="200"/>
                        </a:spcAft>
                      </a:pPr>
                      <a:r>
                        <a:rPr lang="tr-TR" sz="1400" dirty="0">
                          <a:effectLst/>
                        </a:rPr>
                        <a:t>Okul başarısızlığı ve okulu bırakma </a:t>
                      </a:r>
                    </a:p>
                    <a:p>
                      <a:pPr>
                        <a:lnSpc>
                          <a:spcPct val="115000"/>
                        </a:lnSpc>
                        <a:spcAft>
                          <a:spcPts val="200"/>
                        </a:spcAft>
                      </a:pPr>
                      <a:r>
                        <a:rPr lang="tr-TR" sz="1400" dirty="0">
                          <a:effectLst/>
                        </a:rPr>
                        <a:t>İşsizlik ve yoksulluk </a:t>
                      </a:r>
                    </a:p>
                    <a:p>
                      <a:pPr>
                        <a:lnSpc>
                          <a:spcPct val="115000"/>
                        </a:lnSpc>
                        <a:spcAft>
                          <a:spcPts val="200"/>
                        </a:spcAft>
                      </a:pPr>
                      <a:r>
                        <a:rPr lang="tr-TR" sz="1400" dirty="0">
                          <a:effectLst/>
                        </a:rPr>
                        <a:t>İstenmeyen gebelik </a:t>
                      </a:r>
                      <a:endParaRPr lang="tr-TR" sz="1400" dirty="0">
                        <a:effectLst/>
                        <a:latin typeface="Helvetica Bold Tr"/>
                        <a:ea typeface="Calibri"/>
                        <a:cs typeface="Times New Roman"/>
                      </a:endParaRPr>
                    </a:p>
                  </a:txBody>
                  <a:tcPr marL="68580" marR="68580" marT="0" marB="0">
                    <a:solidFill>
                      <a:schemeClr val="tx2">
                        <a:lumMod val="40000"/>
                        <a:lumOff val="6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1000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9247" y="2132857"/>
            <a:ext cx="7745505" cy="3993306"/>
          </a:xfrm>
        </p:spPr>
        <p:txBody>
          <a:bodyPr>
            <a:normAutofit/>
          </a:bodyPr>
          <a:lstStyle/>
          <a:p>
            <a:pPr fontAlgn="base"/>
            <a:r>
              <a:rPr lang="tr-TR" dirty="0"/>
              <a:t>«Çocuklar parmaklarında yüzükle, dillerinde bir evlilik hikayesiyle okula gittiklerinde pek çok çocuk da evliliğe teşvik olacaktır. O yaşlarda özenme olacağı için </a:t>
            </a:r>
            <a:r>
              <a:rPr lang="tr-TR" dirty="0">
                <a:solidFill>
                  <a:srgbClr val="FF0000"/>
                </a:solidFill>
              </a:rPr>
              <a:t>evlilik onlara 'havalı' bir şey</a:t>
            </a:r>
            <a:r>
              <a:rPr lang="tr-TR" dirty="0"/>
              <a:t> gibi gözükecektir.</a:t>
            </a:r>
          </a:p>
          <a:p>
            <a:pPr fontAlgn="base"/>
            <a:r>
              <a:rPr lang="tr-TR" dirty="0"/>
              <a:t>"Bebek sahibi olmak da kız çocukları arasında aynı etkiyi yaratacak. Hamilelik insanların seni daha çok sevdiği, önemsediği, üzerine titrediği bir dönem. Evde belki çok değer verilmeyen bir kız çocuğu bunu da yaşamak isteyecek.</a:t>
            </a:r>
          </a:p>
          <a:p>
            <a:endParaRPr lang="tr-TR" dirty="0"/>
          </a:p>
        </p:txBody>
      </p:sp>
      <p:sp>
        <p:nvSpPr>
          <p:cNvPr id="2" name="Başlık 1"/>
          <p:cNvSpPr>
            <a:spLocks noGrp="1"/>
          </p:cNvSpPr>
          <p:nvPr>
            <p:ph type="title"/>
          </p:nvPr>
        </p:nvSpPr>
        <p:spPr>
          <a:xfrm>
            <a:off x="683568" y="692696"/>
            <a:ext cx="7756263" cy="1054250"/>
          </a:xfrm>
        </p:spPr>
        <p:txBody>
          <a:bodyPr/>
          <a:lstStyle/>
          <a:p>
            <a:r>
              <a:rPr lang="tr-TR" sz="3200" b="1" dirty="0"/>
              <a:t>"Evlilik ve annelik okulda 'havalı' bir şey gibi görünür"</a:t>
            </a:r>
            <a:endParaRPr lang="tr-TR" dirty="0"/>
          </a:p>
        </p:txBody>
      </p:sp>
    </p:spTree>
    <p:extLst>
      <p:ext uri="{BB962C8B-B14F-4D97-AF65-F5344CB8AC3E}">
        <p14:creationId xmlns:p14="http://schemas.microsoft.com/office/powerpoint/2010/main" val="3695678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9247" y="2132857"/>
            <a:ext cx="7745505" cy="3993306"/>
          </a:xfrm>
        </p:spPr>
        <p:txBody>
          <a:bodyPr>
            <a:normAutofit fontScale="92500" lnSpcReduction="10000"/>
          </a:bodyPr>
          <a:lstStyle/>
          <a:p>
            <a:r>
              <a:rPr lang="tr-TR" dirty="0"/>
              <a:t>Gebelik için en uygun yaş  20 – 32 yaş aralığıdır. 18 yaşından önce gebe kalan kadınlar için ise </a:t>
            </a:r>
            <a:r>
              <a:rPr lang="tr-TR" b="1" dirty="0"/>
              <a:t>erken yaşta hamilelik</a:t>
            </a:r>
            <a:r>
              <a:rPr lang="tr-TR" dirty="0"/>
              <a:t> söz konusu olmaktadır. Erken yaşta gebelik hem anne hem de bebek açısından son derece risklidir. </a:t>
            </a:r>
          </a:p>
          <a:p>
            <a:r>
              <a:rPr lang="tr-TR" dirty="0"/>
              <a:t>Bu fiziksel zorlukların yanı sıra doğum sonrası annenin yaşının küçük olması nedeni ile bebeğin bakımını üstlenmede yaşayacağı sıkıntılar psikolojik sorunların da ortaya çıkmasına neden olabilir. Annenin bebeği reddetmesi, </a:t>
            </a:r>
            <a:r>
              <a:rPr lang="tr-TR" u="sng" dirty="0">
                <a:solidFill>
                  <a:srgbClr val="FF0000"/>
                </a:solidFill>
              </a:rPr>
              <a:t>doğum sonrası depresyon</a:t>
            </a:r>
            <a:r>
              <a:rPr lang="tr-TR" dirty="0">
                <a:solidFill>
                  <a:srgbClr val="FF0000"/>
                </a:solidFill>
              </a:rPr>
              <a:t> </a:t>
            </a:r>
            <a:r>
              <a:rPr lang="tr-TR" dirty="0"/>
              <a:t>geçirme oranının yükselmesi ve depresyonun çok ağır bir şekilde ortaya çıkması gibi olumsuzluklar erken </a:t>
            </a:r>
            <a:r>
              <a:rPr lang="tr-TR" u="sng" dirty="0">
                <a:solidFill>
                  <a:srgbClr val="FF0000"/>
                </a:solidFill>
              </a:rPr>
              <a:t>anne olmak</a:t>
            </a:r>
            <a:r>
              <a:rPr lang="tr-TR" dirty="0"/>
              <a:t> isteyen kadınları bekleyenlerden sadece bazılarıdır.</a:t>
            </a:r>
          </a:p>
          <a:p>
            <a:pPr marL="0" indent="0">
              <a:buNone/>
            </a:pPr>
            <a:endParaRPr lang="tr-TR" dirty="0"/>
          </a:p>
        </p:txBody>
      </p:sp>
      <p:pic>
        <p:nvPicPr>
          <p:cNvPr id="9218" name="Picture 2" descr="C:\Users\NALBANTLAR\Desktop\Yeni klasör\02022014224859390111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16631"/>
            <a:ext cx="5256584" cy="19888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8480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71600" y="2132856"/>
            <a:ext cx="7772400" cy="4114800"/>
          </a:xfrm>
        </p:spPr>
        <p:txBody>
          <a:bodyPr anchor="t"/>
          <a:lstStyle/>
          <a:p>
            <a:pPr>
              <a:defRPr/>
            </a:pPr>
            <a:r>
              <a:rPr lang="tr-TR" sz="2800" dirty="0"/>
              <a:t>Sağlıklı cinsel yaşam, başıboş ve kuralsız değildir.</a:t>
            </a:r>
          </a:p>
          <a:p>
            <a:pPr algn="ctr">
              <a:buFont typeface="Monotype Sorts" pitchFamily="2" charset="2"/>
              <a:buNone/>
              <a:defRPr/>
            </a:pPr>
            <a:r>
              <a:rPr lang="tr-TR" sz="2800" dirty="0">
                <a:solidFill>
                  <a:srgbClr val="FF0000"/>
                </a:solidFill>
              </a:rPr>
              <a:t>Cinsel yaşama erken yaşta</a:t>
            </a:r>
          </a:p>
          <a:p>
            <a:pPr algn="ctr">
              <a:buFont typeface="Monotype Sorts" pitchFamily="2" charset="2"/>
              <a:buNone/>
              <a:defRPr/>
            </a:pPr>
            <a:r>
              <a:rPr lang="tr-TR" sz="2800" dirty="0">
                <a:solidFill>
                  <a:srgbClr val="FF0000"/>
                </a:solidFill>
              </a:rPr>
              <a:t> başlamanın riskleri</a:t>
            </a:r>
          </a:p>
          <a:p>
            <a:pPr marL="0" indent="0" algn="ctr">
              <a:buFont typeface="Monotype Sorts" pitchFamily="2" charset="2"/>
              <a:buNone/>
              <a:defRPr/>
            </a:pPr>
            <a:endParaRPr lang="tr-TR" sz="2800" dirty="0"/>
          </a:p>
          <a:p>
            <a:pPr marL="0" indent="0" algn="ctr">
              <a:buFont typeface="Monotype Sorts" pitchFamily="2" charset="2"/>
              <a:buNone/>
              <a:defRPr/>
            </a:pPr>
            <a:endParaRPr lang="tr-TR" sz="2800" dirty="0"/>
          </a:p>
          <a:p>
            <a:pPr marL="0" indent="0" algn="ctr">
              <a:buFont typeface="Monotype Sorts" pitchFamily="2" charset="2"/>
              <a:buNone/>
              <a:defRPr/>
            </a:pPr>
            <a:r>
              <a:rPr lang="tr-TR" sz="2800" dirty="0"/>
              <a:t>Ergen gebelikleri		          Cinsel yolla 					bulaşan hastalıklar</a:t>
            </a:r>
          </a:p>
        </p:txBody>
      </p:sp>
      <p:sp>
        <p:nvSpPr>
          <p:cNvPr id="28674" name="1 Başlık"/>
          <p:cNvSpPr>
            <a:spLocks noGrp="1"/>
          </p:cNvSpPr>
          <p:nvPr>
            <p:ph type="title"/>
          </p:nvPr>
        </p:nvSpPr>
        <p:spPr>
          <a:xfrm>
            <a:off x="683568" y="836712"/>
            <a:ext cx="7756263" cy="1054250"/>
          </a:xfrm>
        </p:spPr>
        <p:txBody>
          <a:bodyPr/>
          <a:lstStyle/>
          <a:p>
            <a:r>
              <a:rPr lang="tr-TR" sz="3600" dirty="0"/>
              <a:t>Ergen Cinselliği</a:t>
            </a:r>
          </a:p>
        </p:txBody>
      </p:sp>
      <p:cxnSp>
        <p:nvCxnSpPr>
          <p:cNvPr id="28676" name="4 Düz Ok Bağlayıcısı"/>
          <p:cNvCxnSpPr>
            <a:cxnSpLocks noChangeShapeType="1"/>
          </p:cNvCxnSpPr>
          <p:nvPr/>
        </p:nvCxnSpPr>
        <p:spPr bwMode="auto">
          <a:xfrm rot="10800000">
            <a:off x="2857500" y="4429125"/>
            <a:ext cx="71438"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28677" name="7 Düz Ok Bağlayıcısı"/>
          <p:cNvCxnSpPr>
            <a:cxnSpLocks noChangeShapeType="1"/>
          </p:cNvCxnSpPr>
          <p:nvPr/>
        </p:nvCxnSpPr>
        <p:spPr bwMode="auto">
          <a:xfrm rot="10800000" flipV="1">
            <a:off x="2954600" y="4000500"/>
            <a:ext cx="928687" cy="64293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8678" name="9 Düz Ok Bağlayıcısı"/>
          <p:cNvCxnSpPr>
            <a:cxnSpLocks noChangeShapeType="1"/>
          </p:cNvCxnSpPr>
          <p:nvPr/>
        </p:nvCxnSpPr>
        <p:spPr bwMode="auto">
          <a:xfrm>
            <a:off x="5580112" y="4000500"/>
            <a:ext cx="1000125" cy="785812"/>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798504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2 İçerik Yer Tutucusu"/>
          <p:cNvSpPr>
            <a:spLocks noGrp="1"/>
          </p:cNvSpPr>
          <p:nvPr>
            <p:ph idx="1"/>
          </p:nvPr>
        </p:nvSpPr>
        <p:spPr>
          <a:xfrm>
            <a:off x="1115616" y="1988840"/>
            <a:ext cx="7677150" cy="4114800"/>
          </a:xfrm>
        </p:spPr>
        <p:txBody>
          <a:bodyPr anchor="t"/>
          <a:lstStyle/>
          <a:p>
            <a:r>
              <a:rPr lang="tr-TR" sz="2400" dirty="0"/>
              <a:t>Ülkemizde  erken   yaşta   gebelikler sık görülmektedir.</a:t>
            </a:r>
          </a:p>
          <a:p>
            <a:r>
              <a:rPr lang="tr-TR" sz="2400" dirty="0"/>
              <a:t>İlk gebelik deneyimi 15 yaş kadınlarda </a:t>
            </a:r>
            <a:r>
              <a:rPr lang="tr-TR" sz="2400" dirty="0">
                <a:solidFill>
                  <a:srgbClr val="FF0000"/>
                </a:solidFill>
              </a:rPr>
              <a:t>% 2</a:t>
            </a:r>
            <a:r>
              <a:rPr lang="tr-TR" sz="2400" dirty="0"/>
              <a:t>, 19 yaş kadınlarda </a:t>
            </a:r>
            <a:r>
              <a:rPr lang="tr-TR" sz="2400" dirty="0">
                <a:solidFill>
                  <a:srgbClr val="FF0000"/>
                </a:solidFill>
              </a:rPr>
              <a:t>% 23 </a:t>
            </a:r>
            <a:r>
              <a:rPr lang="tr-TR" sz="2400" dirty="0"/>
              <a:t>oranındadır.</a:t>
            </a:r>
          </a:p>
          <a:p>
            <a:r>
              <a:rPr lang="tr-TR" sz="2400" dirty="0"/>
              <a:t>Ergen  gebeliği  sırasında;  anemi,  düşük  doğum  ağırlığı,  erken  doğum  ve doğumun yan etkileri erişkinlere göre daha sık olarak görülmektedir. </a:t>
            </a:r>
          </a:p>
          <a:p>
            <a:r>
              <a:rPr lang="tr-TR" sz="2400" dirty="0"/>
              <a:t>Ergen gebeliğinde </a:t>
            </a:r>
            <a:r>
              <a:rPr lang="tr-TR" sz="2400" dirty="0">
                <a:solidFill>
                  <a:srgbClr val="FF0000"/>
                </a:solidFill>
              </a:rPr>
              <a:t>anne ölüm hızı </a:t>
            </a:r>
            <a:r>
              <a:rPr lang="tr-TR" sz="2400" dirty="0"/>
              <a:t>erişkin kadınlardaki anne ölüm hızına göre </a:t>
            </a:r>
            <a:r>
              <a:rPr lang="tr-TR" sz="2400" dirty="0">
                <a:solidFill>
                  <a:srgbClr val="FF0000"/>
                </a:solidFill>
              </a:rPr>
              <a:t>3-4</a:t>
            </a:r>
            <a:r>
              <a:rPr lang="tr-TR" sz="2400" dirty="0"/>
              <a:t> kat daha fazladır.</a:t>
            </a:r>
          </a:p>
          <a:p>
            <a:endParaRPr lang="tr-TR" sz="2400" dirty="0"/>
          </a:p>
        </p:txBody>
      </p:sp>
      <p:sp>
        <p:nvSpPr>
          <p:cNvPr id="29699" name="1 Başlık"/>
          <p:cNvSpPr>
            <a:spLocks noGrp="1"/>
          </p:cNvSpPr>
          <p:nvPr>
            <p:ph type="title"/>
          </p:nvPr>
        </p:nvSpPr>
        <p:spPr>
          <a:xfrm>
            <a:off x="614804" y="857250"/>
            <a:ext cx="7756263" cy="1054250"/>
          </a:xfrm>
        </p:spPr>
        <p:txBody>
          <a:bodyPr/>
          <a:lstStyle/>
          <a:p>
            <a:r>
              <a:rPr lang="tr-TR" sz="3600" dirty="0"/>
              <a:t>Ergen Gebeliği</a:t>
            </a:r>
          </a:p>
        </p:txBody>
      </p:sp>
      <p:pic>
        <p:nvPicPr>
          <p:cNvPr id="2050" name="Picture 2" descr="C:\Users\NALBANTLAR\Desktop\Yeni klasör\erken-gebeli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00" y="116632"/>
            <a:ext cx="2448272" cy="18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4152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590534"/>
            <a:ext cx="8964487" cy="1054250"/>
          </a:xfrm>
        </p:spPr>
        <p:txBody>
          <a:bodyPr>
            <a:noAutofit/>
          </a:bodyPr>
          <a:lstStyle/>
          <a:p>
            <a:r>
              <a:rPr lang="tr-TR" sz="2800" b="1" dirty="0">
                <a:solidFill>
                  <a:srgbClr val="C00000"/>
                </a:solidFill>
              </a:rPr>
              <a:t>ERKEN YAŞTA EVLİLİK ŞİDDETİ KÖRÜKLÜYOR!</a:t>
            </a:r>
          </a:p>
        </p:txBody>
      </p:sp>
      <p:pic>
        <p:nvPicPr>
          <p:cNvPr id="3074" name="Picture 2" descr="C:\Users\NALBANTLAR\Desktop\Yeni klasör\image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70571" y="5007601"/>
            <a:ext cx="1584176" cy="1621935"/>
          </a:xfrm>
          <a:prstGeom prst="rect">
            <a:avLst/>
          </a:prstGeom>
          <a:noFill/>
          <a:extLst>
            <a:ext uri="{909E8E84-426E-40DD-AFC4-6F175D3DCCD1}">
              <a14:hiddenFill xmlns:a14="http://schemas.microsoft.com/office/drawing/2010/main">
                <a:solidFill>
                  <a:srgbClr val="FFFFFF"/>
                </a:solidFill>
              </a14:hiddenFill>
            </a:ext>
          </a:extLst>
        </p:spPr>
      </p:pic>
      <p:sp>
        <p:nvSpPr>
          <p:cNvPr id="5" name="İçerik Yer Tutucusu 2"/>
          <p:cNvSpPr txBox="1">
            <a:spLocks/>
          </p:cNvSpPr>
          <p:nvPr/>
        </p:nvSpPr>
        <p:spPr>
          <a:xfrm>
            <a:off x="775555" y="1947826"/>
            <a:ext cx="7772400" cy="4793542"/>
          </a:xfrm>
          <a:prstGeom prst="rect">
            <a:avLst/>
          </a:prstGeom>
          <a:ln w="76200" cmpd="tri">
            <a:solidFill>
              <a:schemeClr val="tx1"/>
            </a:solidFill>
            <a:miter lim="800000"/>
            <a:headEnd/>
            <a:tailEnd/>
          </a:ln>
        </p:spPr>
        <p:txBody>
          <a:bodyPr vert="horz" lIns="91440" tIns="45720" rIns="91440" bIns="45720" rtlCol="0">
            <a:norm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algn="just"/>
            <a:r>
              <a:rPr lang="tr-TR" dirty="0"/>
              <a:t>Dünyadaki kadınların % 15 -  71’i başta eşi olmak üzere fiziksel ya da cinsel şiddete uğramaktalar. Şiddet kadınlarda yaralanmalar başta olmak üzere istenmeyen gebeliklere, cinsel yolla bulaşan hastalıklara, depresyona ve kronik hastalıklara neden olmaktadır. </a:t>
            </a:r>
          </a:p>
          <a:p>
            <a:r>
              <a:rPr lang="tr-TR" dirty="0"/>
              <a:t>Bazı çalışmalar 15 yaş altındaki her 5 kızdan 1’inin cinsel istismara uğradığını göstermektedir. </a:t>
            </a:r>
          </a:p>
          <a:p>
            <a:endParaRPr lang="tr-TR" dirty="0"/>
          </a:p>
          <a:p>
            <a:pPr algn="just"/>
            <a:endParaRPr lang="tr-TR" dirty="0"/>
          </a:p>
        </p:txBody>
      </p:sp>
      <p:pic>
        <p:nvPicPr>
          <p:cNvPr id="6" name="Picture 2" descr="G:\Toplumsal cinsiyet\factfiles_women_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240" y="4941168"/>
            <a:ext cx="1656184" cy="1674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4235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2708920"/>
            <a:ext cx="7745505" cy="3877815"/>
          </a:xfrm>
        </p:spPr>
        <p:txBody>
          <a:bodyPr>
            <a:normAutofit/>
          </a:bodyPr>
          <a:lstStyle/>
          <a:p>
            <a:pPr marL="0" indent="0">
              <a:buNone/>
            </a:pPr>
            <a:r>
              <a:rPr lang="tr-TR" dirty="0"/>
              <a:t>Çocuk yaşta evlilik, kadınların kamusal alanda yer almalarını sınırlandırırken, özel yaşamlarında daha az söz sahibi olmalarına neden olmaktadır. Kamusal yaşama katılım açısından en önemli göstergelerden biri, kadınların eğitim düzeyidir. Kadınların eğitim düzeyinin düşüklüğü, kız çocuklarının erken evliliklerinin hem nedeni hem de sonucudur.</a:t>
            </a:r>
          </a:p>
        </p:txBody>
      </p:sp>
      <p:pic>
        <p:nvPicPr>
          <p:cNvPr id="11266" name="Picture 2" descr="D:\2013 - 2014 dosyalar\kız çocukları eylem planı\seminer no 3 - çocuk istismarı\çocuk istismarı\N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7" y="548680"/>
            <a:ext cx="8352928" cy="176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2389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Bir kız çocuğu evliliği geciktirdiğinde, herkes fayda sağlar. Geç evlenen kız çocuğunun okula devam etme, çalışma ve elde ettiği geliri kendisine ve ailesine yatırma olasılığı daha yüksektir. Özellikle, geç yaşta evlenen kız, çocuk yapıp yapmayacağına, ne zaman ve kaç çocuk doğuracağına karar vermek için daha yetkindir. Kız çocuklarına yatırım yapıldığında, bundan herkes fayda sağlar: kız çocuklarının aileleri, içinde yaşadıkları toplumlar ve daha da önemlisi, kız çocuklarının kendileri. </a:t>
            </a:r>
          </a:p>
        </p:txBody>
      </p:sp>
      <p:sp>
        <p:nvSpPr>
          <p:cNvPr id="2" name="Başlık 1"/>
          <p:cNvSpPr>
            <a:spLocks noGrp="1"/>
          </p:cNvSpPr>
          <p:nvPr>
            <p:ph type="title"/>
          </p:nvPr>
        </p:nvSpPr>
        <p:spPr>
          <a:xfrm>
            <a:off x="683568" y="836712"/>
            <a:ext cx="7756263" cy="1054250"/>
          </a:xfrm>
        </p:spPr>
        <p:txBody>
          <a:bodyPr/>
          <a:lstStyle/>
          <a:p>
            <a:r>
              <a:rPr lang="tr-TR" sz="4800" dirty="0"/>
              <a:t>ANA MESAJ</a:t>
            </a:r>
          </a:p>
        </p:txBody>
      </p:sp>
    </p:spTree>
    <p:extLst>
      <p:ext uri="{BB962C8B-B14F-4D97-AF65-F5344CB8AC3E}">
        <p14:creationId xmlns:p14="http://schemas.microsoft.com/office/powerpoint/2010/main" val="3283961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ERKEN EVLİLİK</a:t>
            </a:r>
          </a:p>
        </p:txBody>
      </p:sp>
      <p:pic>
        <p:nvPicPr>
          <p:cNvPr id="1026" name="Picture 2" descr="C:\Users\NALBANTLAR\Desktop\Yeni klasör\cocuk_yasta_evlilik_suctur_h1654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7624" y="2204864"/>
            <a:ext cx="6768752" cy="345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0183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İçerik Yer Tutucusu"/>
          <p:cNvSpPr>
            <a:spLocks noGrp="1"/>
          </p:cNvSpPr>
          <p:nvPr>
            <p:ph idx="1"/>
          </p:nvPr>
        </p:nvSpPr>
        <p:spPr>
          <a:xfrm>
            <a:off x="501465" y="1988840"/>
            <a:ext cx="7461002" cy="2143125"/>
          </a:xfrm>
        </p:spPr>
        <p:txBody>
          <a:bodyPr/>
          <a:lstStyle/>
          <a:p>
            <a:pPr>
              <a:buFont typeface="Wingdings" pitchFamily="2" charset="2"/>
              <a:buNone/>
            </a:pPr>
            <a:r>
              <a:rPr lang="tr-TR" sz="2400" b="1" dirty="0"/>
              <a:t>Çocuk Hakları Sözleşmesi </a:t>
            </a:r>
          </a:p>
          <a:p>
            <a:pPr>
              <a:buFont typeface="Wingdings" pitchFamily="2" charset="2"/>
              <a:buNone/>
            </a:pPr>
            <a:r>
              <a:rPr lang="tr-TR" sz="2400" b="1" dirty="0"/>
              <a:t>   </a:t>
            </a:r>
            <a:r>
              <a:rPr lang="tr-TR" sz="2400" dirty="0"/>
              <a:t> </a:t>
            </a:r>
            <a:r>
              <a:rPr lang="tr-TR" sz="2400" b="1" dirty="0"/>
              <a:t>Madde 1: </a:t>
            </a:r>
            <a:r>
              <a:rPr lang="tr-TR" sz="2400" dirty="0"/>
              <a:t>Bu sözleşme uyarınca çocuğa uygulanabilecek olan kanuna göre daha erken yaşta reşit olma durumu hariç, 18 yaşına kadar        her birey çocuk sayılır.</a:t>
            </a:r>
          </a:p>
        </p:txBody>
      </p:sp>
      <p:sp>
        <p:nvSpPr>
          <p:cNvPr id="6146" name="1 Başlık"/>
          <p:cNvSpPr>
            <a:spLocks noGrp="1"/>
          </p:cNvSpPr>
          <p:nvPr>
            <p:ph type="title"/>
          </p:nvPr>
        </p:nvSpPr>
        <p:spPr>
          <a:xfrm>
            <a:off x="1691680" y="908720"/>
            <a:ext cx="5357812" cy="946150"/>
          </a:xfrm>
        </p:spPr>
        <p:txBody>
          <a:bodyPr/>
          <a:lstStyle/>
          <a:p>
            <a:r>
              <a:rPr lang="tr-TR" sz="3200" b="1" dirty="0"/>
              <a:t>ÇOCUKLUK KAVRAMI</a:t>
            </a:r>
            <a:br>
              <a:rPr lang="tr-TR" sz="2800" dirty="0"/>
            </a:br>
            <a:endParaRPr lang="tr-TR" sz="2800" dirty="0"/>
          </a:p>
        </p:txBody>
      </p:sp>
      <p:sp>
        <p:nvSpPr>
          <p:cNvPr id="6" name="2 İçerik Yer Tutucusu"/>
          <p:cNvSpPr txBox="1">
            <a:spLocks/>
          </p:cNvSpPr>
          <p:nvPr/>
        </p:nvSpPr>
        <p:spPr bwMode="auto">
          <a:xfrm>
            <a:off x="501465" y="4005064"/>
            <a:ext cx="6410896" cy="2091084"/>
          </a:xfrm>
          <a:prstGeom prst="rect">
            <a:avLst/>
          </a:prstGeom>
          <a:noFill/>
          <a:ln w="9525">
            <a:noFill/>
            <a:round/>
            <a:headEnd/>
            <a:tailEnd/>
          </a:ln>
        </p:spPr>
        <p:txBody>
          <a:bodyPr lIns="90000" tIns="46800" rIns="90000" bIns="46800"/>
          <a:lstStyle/>
          <a:p>
            <a:pPr marL="468313" indent="-468313" eaLnBrk="0" hangingPunct="0">
              <a:lnSpc>
                <a:spcPct val="101000"/>
              </a:lnSpc>
              <a:spcBef>
                <a:spcPts val="750"/>
              </a:spcBef>
              <a:buClr>
                <a:srgbClr val="CC0000"/>
              </a:buClr>
              <a:buSzPct val="65000"/>
              <a:buFont typeface="Wingdings" pitchFamily="2" charset="2"/>
              <a:buNone/>
              <a:defRPr/>
            </a:pPr>
            <a:r>
              <a:rPr lang="tr-TR" sz="2400" b="1" kern="0" dirty="0">
                <a:solidFill>
                  <a:schemeClr val="tx1"/>
                </a:solidFill>
                <a:latin typeface="+mn-lt"/>
              </a:rPr>
              <a:t>T.C.K’ ya göre;</a:t>
            </a:r>
          </a:p>
          <a:p>
            <a:pPr marL="468313" indent="-468313" eaLnBrk="0" hangingPunct="0">
              <a:lnSpc>
                <a:spcPct val="101000"/>
              </a:lnSpc>
              <a:spcBef>
                <a:spcPts val="750"/>
              </a:spcBef>
              <a:buClr>
                <a:srgbClr val="CC0000"/>
              </a:buClr>
              <a:buSzPct val="65000"/>
              <a:buFont typeface="Wingdings" pitchFamily="2" charset="2"/>
              <a:buNone/>
              <a:defRPr/>
            </a:pPr>
            <a:r>
              <a:rPr lang="tr-TR" sz="2400" kern="0" dirty="0">
                <a:solidFill>
                  <a:schemeClr val="tx1"/>
                </a:solidFill>
                <a:latin typeface="+mn-lt"/>
              </a:rPr>
              <a:t>    5395 sayılı çocuk koruma kanunun 1.nci maddesi gereğince çocuk,                              daha erken yaşta ergin olsa bile,                18 yaşını doldurmamış kişidir.</a:t>
            </a:r>
          </a:p>
          <a:p>
            <a:pPr marL="468313" indent="-468313" eaLnBrk="0" hangingPunct="0">
              <a:lnSpc>
                <a:spcPct val="101000"/>
              </a:lnSpc>
              <a:spcBef>
                <a:spcPts val="750"/>
              </a:spcBef>
              <a:buClr>
                <a:srgbClr val="CC0000"/>
              </a:buClr>
              <a:buSzPct val="65000"/>
              <a:buFont typeface="Wingdings" pitchFamily="2" charset="2"/>
              <a:buChar char=""/>
              <a:defRPr/>
            </a:pPr>
            <a:endParaRPr lang="tr-TR" sz="2400" kern="0" dirty="0">
              <a:solidFill>
                <a:schemeClr val="tx1"/>
              </a:solidFill>
              <a:latin typeface="+mn-lt"/>
            </a:endParaRPr>
          </a:p>
        </p:txBody>
      </p:sp>
      <p:pic>
        <p:nvPicPr>
          <p:cNvPr id="6150" name="Picture 2" descr="http://yenisafak.com.tr/resim/site/untitled4983707ffb836df169b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5125" y="3857625"/>
            <a:ext cx="2428875"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87679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r>
              <a:rPr lang="tr-TR" dirty="0"/>
              <a:t>Gelişme döneminde olan bir çocuk evlilik ile ağır bir yük altına girmektedir. İyi bir gelin ve anne olması rolü ağır gelebilmektedir. Evlilikler psikolojik sorunların yanı sıra depresyon ve intiharları beraberinde getirebilmektedir.</a:t>
            </a:r>
          </a:p>
          <a:p>
            <a:r>
              <a:rPr lang="tr-TR" dirty="0"/>
              <a:t>Özellikle kadınların fizyolojik özelliklerinden dolayı cinsel yolla bulaşan enfeksiyonlara yakalanma olasılığı artmakta ve sağlığı bozulmaktadır. Gebelik ve doğum her yaş grubunda riskli iken, çocukluk döneminde bu risk kabul edilemez düzeydedir. Hem kadının hem de doğacak bebeğinin ölüm riski artmaktadır. Fizyolojik gelişimi tam olmayan kadın doğumun da zorlukla gerçekleşmesine ve daha fazla sağlık sorunu yaşanmasına neden olmaktadır</a:t>
            </a:r>
          </a:p>
          <a:p>
            <a:endParaRPr lang="tr-TR" dirty="0"/>
          </a:p>
        </p:txBody>
      </p:sp>
      <p:sp>
        <p:nvSpPr>
          <p:cNvPr id="2" name="Başlık 1"/>
          <p:cNvSpPr>
            <a:spLocks noGrp="1"/>
          </p:cNvSpPr>
          <p:nvPr>
            <p:ph type="title"/>
          </p:nvPr>
        </p:nvSpPr>
        <p:spPr>
          <a:xfrm>
            <a:off x="3674198" y="836712"/>
            <a:ext cx="4765633" cy="1054250"/>
          </a:xfrm>
        </p:spPr>
        <p:txBody>
          <a:bodyPr/>
          <a:lstStyle/>
          <a:p>
            <a:r>
              <a:rPr lang="tr-TR" sz="3200" b="1" dirty="0"/>
              <a:t>ERKEN EVLİLİK</a:t>
            </a:r>
            <a:endParaRPr lang="tr-TR" sz="3200" dirty="0"/>
          </a:p>
        </p:txBody>
      </p:sp>
      <p:pic>
        <p:nvPicPr>
          <p:cNvPr id="5122" name="Picture 2" descr="C:\Users\NALBANTLAR\Desktop\Yeni klasör\timthum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3674198" cy="1916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8641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Yapılan karşılaştırmalarda, çocuk yaşta evlenen kadınlarda akıl sağlığıyla ilgili sorun yaşama riski yüzde 53 olarak çıktı. Rapora göre, 18 yaşından önce evlenen kadınlarda en sık rastlanan akıl sağlığı sorunlarının başında, </a:t>
            </a:r>
            <a:r>
              <a:rPr lang="tr-TR" u="sng" dirty="0">
                <a:solidFill>
                  <a:srgbClr val="FF0000"/>
                </a:solidFill>
              </a:rPr>
              <a:t>şiddetli depresyon, anti-sosyal kişilik bozuklukları ve ileri derecede nikotin bağımlılığı </a:t>
            </a:r>
            <a:r>
              <a:rPr lang="tr-TR" dirty="0"/>
              <a:t>geliyor.</a:t>
            </a:r>
          </a:p>
        </p:txBody>
      </p:sp>
      <p:sp>
        <p:nvSpPr>
          <p:cNvPr id="2" name="Başlık 1"/>
          <p:cNvSpPr>
            <a:spLocks noGrp="1"/>
          </p:cNvSpPr>
          <p:nvPr>
            <p:ph type="title"/>
          </p:nvPr>
        </p:nvSpPr>
        <p:spPr>
          <a:xfrm>
            <a:off x="4283968" y="836712"/>
            <a:ext cx="4083855" cy="1054250"/>
          </a:xfrm>
        </p:spPr>
        <p:txBody>
          <a:bodyPr/>
          <a:lstStyle/>
          <a:p>
            <a:r>
              <a:rPr lang="tr-TR" sz="3200" b="1" dirty="0"/>
              <a:t>ERKEN EVLİLİK</a:t>
            </a:r>
            <a:endParaRPr lang="tr-TR" sz="3200" dirty="0"/>
          </a:p>
        </p:txBody>
      </p:sp>
      <p:pic>
        <p:nvPicPr>
          <p:cNvPr id="6146" name="Picture 2" descr="C:\Users\NALBANTLAR\Desktop\Yeni klasör\5762987000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943"/>
            <a:ext cx="4283968" cy="1898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4775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457200" indent="-457200">
              <a:buAutoNum type="arabicParenR"/>
            </a:pPr>
            <a:r>
              <a:rPr lang="tr-TR" dirty="0" err="1">
                <a:solidFill>
                  <a:srgbClr val="FF0000"/>
                </a:solidFill>
              </a:rPr>
              <a:t>Sosyo</a:t>
            </a:r>
            <a:r>
              <a:rPr lang="tr-TR" dirty="0">
                <a:solidFill>
                  <a:srgbClr val="FF0000"/>
                </a:solidFill>
              </a:rPr>
              <a:t>-Ekonomik Gerekçeler:</a:t>
            </a:r>
            <a:endParaRPr lang="tr-TR" dirty="0"/>
          </a:p>
          <a:p>
            <a:r>
              <a:rPr lang="tr-TR" dirty="0"/>
              <a:t>Ailenin içinde bulunduğu geçim sıkıntısı ve nüfuz fazlalığı ekonomik durumu iyi olan ailelere kız vermede rekabet yaşanmasına yol açmakta ve kimi zaman kızlar da daha rahat bir hayat ve zengin eş hayaliyle bu evliliklere gönüllü görünmektedirler. </a:t>
            </a:r>
          </a:p>
          <a:p>
            <a:r>
              <a:rPr lang="tr-TR" dirty="0"/>
              <a:t>Baba evinde çektiği maddi sıkıntılardan ve çocuk yaşta katlanmak zorunda bırakıldığı iş yükünden kurtulacağını hayal eden kızlar evliliği bir çıkış yolu olarak görmektedirler.</a:t>
            </a:r>
          </a:p>
          <a:p>
            <a:endParaRPr lang="tr-TR" dirty="0"/>
          </a:p>
        </p:txBody>
      </p:sp>
      <p:sp>
        <p:nvSpPr>
          <p:cNvPr id="2" name="Başlık 1"/>
          <p:cNvSpPr>
            <a:spLocks noGrp="1"/>
          </p:cNvSpPr>
          <p:nvPr>
            <p:ph type="title"/>
          </p:nvPr>
        </p:nvSpPr>
        <p:spPr>
          <a:xfrm>
            <a:off x="683568" y="764704"/>
            <a:ext cx="7756263" cy="1054250"/>
          </a:xfrm>
        </p:spPr>
        <p:txBody>
          <a:bodyPr/>
          <a:lstStyle/>
          <a:p>
            <a:r>
              <a:rPr lang="tr-TR" sz="3200" b="1" dirty="0"/>
              <a:t>ERKEN YAŞTA EVLİLİKLERİN SEBEPLERİ</a:t>
            </a:r>
            <a:endParaRPr lang="tr-TR" sz="3200" dirty="0"/>
          </a:p>
        </p:txBody>
      </p:sp>
    </p:spTree>
    <p:extLst>
      <p:ext uri="{BB962C8B-B14F-4D97-AF65-F5344CB8AC3E}">
        <p14:creationId xmlns:p14="http://schemas.microsoft.com/office/powerpoint/2010/main" val="888254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10000"/>
          </a:bodyPr>
          <a:lstStyle/>
          <a:p>
            <a:r>
              <a:rPr lang="tr-TR" dirty="0"/>
              <a:t>Gelenekler, görenekler ve dini inançların yanlış algılanması erken yaşta evlenmeyi hızlandırabilmektedir. Geleneksel aile, kız çocuğunu, aileye belirli bir zaman için emanet edilmiş bir varlık olarak görmekte ve kızın asıl yuvasının evlendiği eşinin yuvası olduğunu düşünmektedir. Toplumsal cinsiyet eşitsizliğinin yaratmış olduğu ayrımcılık sonucunda özellikle kız çocuklarının gözü açılmadan evlendirilmesinin gerektiği düşünülmektedir. </a:t>
            </a:r>
          </a:p>
          <a:p>
            <a:r>
              <a:rPr lang="tr-TR" dirty="0"/>
              <a:t>Kız çocuklarının bir an önce bir erkeğin himayesine sokulmasıyla, gelebilecek cinsel taciz ve şiddetten korunabileceği sanılmaktadır. </a:t>
            </a:r>
            <a:br>
              <a:rPr lang="tr-TR" dirty="0"/>
            </a:br>
            <a:br>
              <a:rPr lang="tr-TR" dirty="0"/>
            </a:br>
            <a:endParaRPr lang="tr-TR" dirty="0"/>
          </a:p>
          <a:p>
            <a:endParaRPr lang="tr-TR" dirty="0"/>
          </a:p>
        </p:txBody>
      </p:sp>
      <p:sp>
        <p:nvSpPr>
          <p:cNvPr id="3" name="Başlık 2"/>
          <p:cNvSpPr>
            <a:spLocks noGrp="1"/>
          </p:cNvSpPr>
          <p:nvPr>
            <p:ph type="title"/>
          </p:nvPr>
        </p:nvSpPr>
        <p:spPr>
          <a:xfrm>
            <a:off x="683568" y="692696"/>
            <a:ext cx="7756263" cy="1054250"/>
          </a:xfrm>
        </p:spPr>
        <p:txBody>
          <a:bodyPr/>
          <a:lstStyle/>
          <a:p>
            <a:br>
              <a:rPr lang="tr-TR" sz="3200" dirty="0"/>
            </a:br>
            <a:br>
              <a:rPr lang="tr-TR" sz="3200" dirty="0"/>
            </a:br>
            <a:r>
              <a:rPr lang="tr-TR" sz="3200" dirty="0"/>
              <a:t>2) Gelenekler, Görenekler ve Dini İnançların Yanlış Algısı:</a:t>
            </a:r>
            <a:br>
              <a:rPr lang="tr-TR" dirty="0"/>
            </a:br>
            <a:endParaRPr lang="tr-TR" dirty="0"/>
          </a:p>
        </p:txBody>
      </p:sp>
    </p:spTree>
    <p:extLst>
      <p:ext uri="{BB962C8B-B14F-4D97-AF65-F5344CB8AC3E}">
        <p14:creationId xmlns:p14="http://schemas.microsoft.com/office/powerpoint/2010/main" val="890443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7500" lnSpcReduction="20000"/>
          </a:bodyPr>
          <a:lstStyle/>
          <a:p>
            <a:r>
              <a:rPr lang="tr-TR" dirty="0"/>
              <a:t>Eğitim seviyesi düşük ailelerin çocuklarının da çoğu durumda eğitim seviyelerinin düşük oldukları ve düşük </a:t>
            </a:r>
            <a:r>
              <a:rPr lang="tr-TR" dirty="0" err="1"/>
              <a:t>sosyo</a:t>
            </a:r>
            <a:r>
              <a:rPr lang="tr-TR" dirty="0"/>
              <a:t>-kültürel yapıdaki ailelerin çocuklarında erken yaşta evliliklerin daha sık yaşandığı gözlenmektedir.</a:t>
            </a:r>
          </a:p>
          <a:p>
            <a:r>
              <a:rPr lang="tr-TR" dirty="0"/>
              <a:t>Genel eğilim erkek çocuklarının belirli bir düzeyde eğitim görüp, askerlik yaptıktan ve bir iş sahibi olduktan sonra evlenmeleri yönündedir. Bu durum erkeklerin nispeten ileriki yaşlarda evlenmelerine sebep olmaktadır. </a:t>
            </a:r>
          </a:p>
          <a:p>
            <a:r>
              <a:rPr lang="tr-TR" dirty="0"/>
              <a:t>Bunun yanında kız çocukları eğitimlerini erken yaşta bırakmaya zorlanmaktadır. Kızların eğitimlerini tamamlamaları gerekli görülmemektedir; zira ailenin kısıtlı ekonomik kaynakları erkek çocukların eğitimi için harcanmaktadır. Ayrıca ergenlik dönemine girmeleriyle birlikte fiziksel anlamda dikkat çekmeye başlayan kız çocuklarının eğitimleri aileleri tarafından nişanlama veya evlendirme gerekçesiyle yarıda kesilmektedir .</a:t>
            </a:r>
          </a:p>
          <a:p>
            <a:endParaRPr lang="tr-TR" dirty="0"/>
          </a:p>
        </p:txBody>
      </p:sp>
      <p:sp>
        <p:nvSpPr>
          <p:cNvPr id="2" name="Başlık 1"/>
          <p:cNvSpPr>
            <a:spLocks noGrp="1"/>
          </p:cNvSpPr>
          <p:nvPr>
            <p:ph type="title"/>
          </p:nvPr>
        </p:nvSpPr>
        <p:spPr>
          <a:xfrm>
            <a:off x="611560" y="836712"/>
            <a:ext cx="7756263" cy="1054250"/>
          </a:xfrm>
        </p:spPr>
        <p:txBody>
          <a:bodyPr/>
          <a:lstStyle/>
          <a:p>
            <a:r>
              <a:rPr lang="tr-TR" sz="4000" dirty="0"/>
              <a:t>3) Eğitimsizlik:</a:t>
            </a:r>
          </a:p>
        </p:txBody>
      </p:sp>
    </p:spTree>
    <p:extLst>
      <p:ext uri="{BB962C8B-B14F-4D97-AF65-F5344CB8AC3E}">
        <p14:creationId xmlns:p14="http://schemas.microsoft.com/office/powerpoint/2010/main" val="1868473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Aile içi şiddet, geçimsizlik, baskı, çocuk sevgisinin yokluğu, küçük yaşlarda anne veya babadan birinin kaybedilmesi ve üvey anne veya babaya sahip olunması çocuklarda evlenme sonucunda bu durumdan kurtulacağı inancını geliştirmekte ve erken yaşta evliliklere yol açmaktadır. </a:t>
            </a:r>
          </a:p>
          <a:p>
            <a:endParaRPr lang="tr-TR" dirty="0"/>
          </a:p>
        </p:txBody>
      </p:sp>
      <p:sp>
        <p:nvSpPr>
          <p:cNvPr id="3" name="Başlık 2"/>
          <p:cNvSpPr>
            <a:spLocks noGrp="1"/>
          </p:cNvSpPr>
          <p:nvPr>
            <p:ph type="title"/>
          </p:nvPr>
        </p:nvSpPr>
        <p:spPr>
          <a:xfrm>
            <a:off x="683568" y="836712"/>
            <a:ext cx="7756263" cy="1054250"/>
          </a:xfrm>
        </p:spPr>
        <p:txBody>
          <a:bodyPr/>
          <a:lstStyle/>
          <a:p>
            <a:r>
              <a:rPr lang="tr-TR" sz="4000" dirty="0"/>
              <a:t>4) Aile İçi Şiddet:</a:t>
            </a:r>
          </a:p>
        </p:txBody>
      </p:sp>
    </p:spTree>
    <p:extLst>
      <p:ext uri="{BB962C8B-B14F-4D97-AF65-F5344CB8AC3E}">
        <p14:creationId xmlns:p14="http://schemas.microsoft.com/office/powerpoint/2010/main" val="273997199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Netlik">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664</TotalTime>
  <Words>1261</Words>
  <Application>Microsoft Office PowerPoint</Application>
  <PresentationFormat>Ekran Gösterisi (4:3)</PresentationFormat>
  <Paragraphs>96</Paragraphs>
  <Slides>19</Slides>
  <Notes>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19</vt:i4>
      </vt:variant>
    </vt:vector>
  </HeadingPairs>
  <TitlesOfParts>
    <vt:vector size="26" baseType="lpstr">
      <vt:lpstr>Book Antiqua</vt:lpstr>
      <vt:lpstr>Calibri</vt:lpstr>
      <vt:lpstr>Helvetica Bold Tr</vt:lpstr>
      <vt:lpstr>Monotype Sorts</vt:lpstr>
      <vt:lpstr>Times New Roman</vt:lpstr>
      <vt:lpstr>Wingdings</vt:lpstr>
      <vt:lpstr>Cilt</vt:lpstr>
      <vt:lpstr>ERKEN YAŞTA EVLİLİK</vt:lpstr>
      <vt:lpstr>ERKEN EVLİLİK</vt:lpstr>
      <vt:lpstr>ÇOCUKLUK KAVRAMI </vt:lpstr>
      <vt:lpstr>ERKEN EVLİLİK</vt:lpstr>
      <vt:lpstr>ERKEN EVLİLİK</vt:lpstr>
      <vt:lpstr>ERKEN YAŞTA EVLİLİKLERİN SEBEPLERİ</vt:lpstr>
      <vt:lpstr>  2) Gelenekler, Görenekler ve Dini İnançların Yanlış Algısı: </vt:lpstr>
      <vt:lpstr>3) Eğitimsizlik:</vt:lpstr>
      <vt:lpstr>4) Aile İçi Şiddet:</vt:lpstr>
      <vt:lpstr>Küçük yaşta evlilik pek çok soruna yol açıyor:</vt:lpstr>
      <vt:lpstr>Sosyolojik Sebeplerle Küçük Yaşta Evlenmişse;</vt:lpstr>
      <vt:lpstr>PowerPoint Sunusu</vt:lpstr>
      <vt:lpstr>"Evlilik ve annelik okulda 'havalı' bir şey gibi görünür"</vt:lpstr>
      <vt:lpstr>PowerPoint Sunusu</vt:lpstr>
      <vt:lpstr>Ergen Cinselliği</vt:lpstr>
      <vt:lpstr>Ergen Gebeliği</vt:lpstr>
      <vt:lpstr>ERKEN YAŞTA EVLİLİK ŞİDDETİ KÖRÜKLÜYOR!</vt:lpstr>
      <vt:lpstr>PowerPoint Sunusu</vt:lpstr>
      <vt:lpstr>ANA MESAJ</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RPD servisi</dc:creator>
  <cp:lastModifiedBy>Windows Kullanıcısı</cp:lastModifiedBy>
  <cp:revision>47</cp:revision>
  <cp:lastPrinted>2020-07-27T10:41:13Z</cp:lastPrinted>
  <dcterms:created xsi:type="dcterms:W3CDTF">2014-05-20T06:47:17Z</dcterms:created>
  <dcterms:modified xsi:type="dcterms:W3CDTF">2024-12-23T07:19:33Z</dcterms:modified>
</cp:coreProperties>
</file>